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notesMasterIdLst>
    <p:notesMasterId r:id="rId10"/>
  </p:notesMasterIdLst>
  <p:sldIdLst>
    <p:sldId id="259" r:id="rId6"/>
    <p:sldId id="261" r:id="rId7"/>
    <p:sldId id="262" r:id="rId8"/>
    <p:sldId id="256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3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9"/>
    <p:restoredTop sz="97615"/>
  </p:normalViewPr>
  <p:slideViewPr>
    <p:cSldViewPr snapToGrid="0" snapToObjects="1">
      <p:cViewPr varScale="1">
        <p:scale>
          <a:sx n="111" d="100"/>
          <a:sy n="111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60" d="100"/>
          <a:sy n="160" d="100"/>
        </p:scale>
        <p:origin x="570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C2F31-726D-F24A-95F5-82AF5F1B01CB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36810-D6D7-F446-B3CB-C1765A9DA4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2593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6217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B389B7-55C1-0944-8592-B839BBD71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71043C0-5FBA-154D-8AA1-CB34D7C2B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2FFE312-E981-BB47-8570-1D578DB4E1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2CDFFA-3B46-8D42-80F8-DDF7A45AF338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3E9D226-0EEC-2C46-A3AB-55E69ADA7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18218C3-8A16-184C-A4C1-A39992FA0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9FDAE8-5CED-DD44-9002-DE7768F92B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922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2968F93-D83F-6A46-B47D-2ABFB1DA4E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6304751-CCCE-E445-97B1-7A1D6E932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7EBA88-677C-A14D-86E2-3EC0704236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2CDFFA-3B46-8D42-80F8-DDF7A45AF338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714B199-F514-684E-9BDF-4A5CEC96B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454790-F5B5-B243-8564-CED34BBC5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9FDAE8-5CED-DD44-9002-DE7768F92B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3271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>
            <a:extLst>
              <a:ext uri="{FF2B5EF4-FFF2-40B4-BE49-F238E27FC236}">
                <a16:creationId xmlns:a16="http://schemas.microsoft.com/office/drawing/2014/main" id="{9743CDA1-4D51-D941-BDFE-3D94E36C5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45038"/>
            <a:ext cx="9144000" cy="62893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941735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236727-3CC9-224A-A5AB-3B55CAD61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F4DEE8-7578-4542-BB2B-7E5C9D3DA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65DBC5-F303-FE44-BD71-A8C2BD2029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2BA26D-2D59-3740-BD1B-12AA6DD177EF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66997EA-437F-CF49-997A-E6182541D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C5A21C2-B7D5-9F4A-AEF0-9B3509ECC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F94976-AB54-4942-A6E9-D8D13BAD54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4715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A68A24-BE34-1D41-9CB2-552D4A86B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76F0AA3-5397-3446-8FDB-AA7F15614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EB1C1C3-FA63-F443-9846-C5C21E4581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2BA26D-2D59-3740-BD1B-12AA6DD177EF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D4C2533-6590-CA4C-920E-3BE43A762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410ABA3-8C01-8545-8982-F0C80765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F94976-AB54-4942-A6E9-D8D13BAD54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88753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67BBA8-32F6-1942-B44F-08A11061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1CF9F1-1CDA-0C43-AA50-343986566A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FF9DD2F-4C5E-6E4E-907F-FCB5D95D6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129D886-B59F-E24B-AB7E-4F2C04A5BC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2BA26D-2D59-3740-BD1B-12AA6DD177EF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6317F55-5111-D844-9366-4D88A290B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3F7B47F-95B5-C24A-B0FF-5DBD05268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F94976-AB54-4942-A6E9-D8D13BAD54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118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C6270B-93DB-4A47-9526-BD6F2E5F9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513502B-8035-384F-BB71-1683A35BF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89B74C8-E245-5443-AAC0-8F1DA460B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C5FCDBE-D004-694C-B769-8EA8176CF3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02389B2-6E0F-6C4F-8585-E962583677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9F21615-673F-6F4A-BFCC-9612A275FB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2BA26D-2D59-3740-BD1B-12AA6DD177EF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2CB4227-6B04-D24A-A7B2-C9D71A32A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D5BA095-7F80-3B4B-8D9B-9F39A8AC0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F94976-AB54-4942-A6E9-D8D13BAD54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1042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57CC73-1152-884F-B027-57EB62221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1EE0A3D-F33E-E941-BB0D-338FBBF5F0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2BA26D-2D59-3740-BD1B-12AA6DD177EF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3C1855D-71C0-7D45-8B04-EE38924AC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7C3A423-89C7-1F41-96A4-2FD1AEA79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F94976-AB54-4942-A6E9-D8D13BAD54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98428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4F3D8DB-FACE-C64C-89CC-4938ABB770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2BA26D-2D59-3740-BD1B-12AA6DD177EF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3CC71E1-5997-9749-9877-35DFEAEB2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F75CDA5-973B-8947-997C-811B68543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F94976-AB54-4942-A6E9-D8D13BAD54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31991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B49BAA-B408-AA45-B303-2E4458A90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1B50F6C-898D-9144-BDA0-42ACB4ACB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003C917-1C05-CE49-B27E-56BAD9870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BACC191-1515-2F40-8227-B0356AB4B8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2BA26D-2D59-3740-BD1B-12AA6DD177EF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256E4A1-695E-B34E-B0C8-2D8CE0D5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ABB331F-064D-3741-9091-066B835B9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F94976-AB54-4942-A6E9-D8D13BAD54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000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41954C-9EF1-2C41-8772-8825B9F155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DFE7A23-B21C-5945-AAA3-A60D248D86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AFE1362-1287-5A4A-A9DD-556C241C0C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2CDFFA-3B46-8D42-80F8-DDF7A45AF338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A1E57A-52D6-5E48-91BC-DEE6C3C8F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C50EAA2-7099-9D48-AA6B-0F9E1667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9FDAE8-5CED-DD44-9002-DE7768F92B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82515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87076-511E-9048-BE03-E7AABEC00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8BDA513-8F47-3943-AA57-0C5C86779B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3ED1CDD-7102-3C4A-9591-1954095EF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4B0B92-A60E-7340-AC7E-1708292897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2BA26D-2D59-3740-BD1B-12AA6DD177EF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432F055-C700-2849-A272-89107FBC2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FB53274-4DA9-4845-9DB0-F8CD18182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F94976-AB54-4942-A6E9-D8D13BAD54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22470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1E4B36-9CAC-5F4F-8FCD-4BF4525FC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0213160-F4DF-834E-BA9A-F617E1754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FFF6CFD-C2AA-7E43-A193-730D687760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2BA26D-2D59-3740-BD1B-12AA6DD177EF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D376260-DF8C-8149-A8DF-3753AC800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53D6E70-87FA-8242-9A36-0F7D2BF7A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F94976-AB54-4942-A6E9-D8D13BAD54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71419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27EF33D-2B87-844C-BCC0-F4BE828A78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B5BB1F3-3B4E-D147-ABCF-315470524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AD4D37-D6F3-AA46-AE53-6DF3167C49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2BA26D-2D59-3740-BD1B-12AA6DD177EF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64D674-CA10-A443-BF1C-B51D2E04B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E47AE8-0D49-D24F-BF61-2138DCD80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F94976-AB54-4942-A6E9-D8D13BAD54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214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2CBA27-D400-1B4B-98A3-AC15AB10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C9DD7AD-0F7C-704A-8340-E60F958CF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22311ED-F016-6147-8711-49A8B51F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2CDFFA-3B46-8D42-80F8-DDF7A45AF338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08D09A-1B82-F444-B0CD-E75BD9512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364153-9195-2642-9B2B-AF195EA8E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9FDAE8-5CED-DD44-9002-DE7768F92B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4141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5CACA5-FA5C-4E4B-B1D8-6D08859C5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6B5585A-9FB0-BA47-95C5-1C6E8EB2D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6F0DC44-0AB5-7B41-B8ED-70C6178D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2CDFFA-3B46-8D42-80F8-DDF7A45AF338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084C04-3679-4F4A-AAEE-CBD10EBE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D399A94-1916-5A45-8442-23DA7488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9FDAE8-5CED-DD44-9002-DE7768F92B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184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9989F8-66A9-E745-82D6-5249F3FF2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355473-EB9A-7148-8A5A-41960E2D98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1E7F78E-25D9-EF4C-B25B-BEC94957C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814EC25-3202-874D-9B65-D69E600E05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2CDFFA-3B46-8D42-80F8-DDF7A45AF338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4885DBC-6321-7F4D-AC20-866CFC194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CE17EC0-5F6F-0D47-A6F8-5AEECEC6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9FDAE8-5CED-DD44-9002-DE7768F92B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479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2C4B70-8D9C-B844-A212-BBE1CE42B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B8AC720-492C-AF48-B0BB-F450775B0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0F843ED-DB0B-6447-9046-3BCCD986D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C91E455-9AEE-8F40-A8DA-7C2A2EDED9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E1A44B5-19F0-9742-82C1-7C26B2010D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3819C6D-64B1-3342-899A-739CA4DEC2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2CDFFA-3B46-8D42-80F8-DDF7A45AF338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65AFD54-37C3-9F4C-AB3D-6AA03611D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436DE61-D86F-C44C-AB32-32B636FF8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9FDAE8-5CED-DD44-9002-DE7768F92B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79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BA8CAF-05A5-ED46-9747-380D4D4FB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3339082-C919-CC40-A966-70457164DA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2CDFFA-3B46-8D42-80F8-DDF7A45AF338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8BCB075-73C4-7643-A1FC-900AC57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B80B71E-BB29-7241-8B5A-8DE343C98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9FDAE8-5CED-DD44-9002-DE7768F92B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0765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797A57-6549-8545-98A4-69425DC5B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E8D353-8BDD-194E-8896-876936EF1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B62367D-8568-8C4A-9927-C189E54440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35AA8E4-C2F8-5542-9100-3EC9BFF060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2CDFFA-3B46-8D42-80F8-DDF7A45AF338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0B9E98B-7D58-E045-994F-3095F7090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4537951-235A-5B48-8A71-8D8549626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9FDAE8-5CED-DD44-9002-DE7768F92B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9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B2138F-575C-8B44-A4F2-6D493CFE9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271617C-66FB-2042-A17C-89A1EE65A7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74CFEEE-DA78-7E45-893A-3F4D154EA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6CDEBC2-E6C7-444B-95E2-D8A39F4D89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2CDFFA-3B46-8D42-80F8-DDF7A45AF338}" type="datetimeFigureOut">
              <a:rPr lang="nl-NL" smtClean="0"/>
              <a:t>15-9-2025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71FFEE3-77A2-D841-9FA3-37BF0B887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FBB2578-D191-194D-B5D9-6E42DC5CE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9FDAE8-5CED-DD44-9002-DE7768F92B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9828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22981A-0A9E-D045-82D9-D12D750CF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7241" y="2693988"/>
            <a:ext cx="10515600" cy="2900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 dirty="0"/>
              <a:t>Tekststijl van het model bewerken
Tweede niveau
Derde niveau
Vierde niveau
Vijfde niveau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260E231E-4684-494C-9F61-0C2DAB0E5E35}"/>
              </a:ext>
            </a:extLst>
          </p:cNvPr>
          <p:cNvSpPr/>
          <p:nvPr userDrawn="1"/>
        </p:nvSpPr>
        <p:spPr>
          <a:xfrm>
            <a:off x="8647745" y="212586"/>
            <a:ext cx="2944367" cy="854751"/>
          </a:xfrm>
          <a:prstGeom prst="rect">
            <a:avLst/>
          </a:prstGeom>
          <a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03999" rtlCol="0" anchor="ctr"/>
          <a:lstStyle/>
          <a:p>
            <a:pPr algn="ctr"/>
            <a:endParaRPr lang="nl-NL" dirty="0"/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7459014F-6824-AD42-8738-D21DB87BCEC9}"/>
              </a:ext>
            </a:extLst>
          </p:cNvPr>
          <p:cNvSpPr/>
          <p:nvPr userDrawn="1"/>
        </p:nvSpPr>
        <p:spPr>
          <a:xfrm>
            <a:off x="157655" y="6010976"/>
            <a:ext cx="11849363" cy="694418"/>
          </a:xfrm>
          <a:prstGeom prst="rect">
            <a:avLst/>
          </a:prstGeom>
          <a:blipFill dpi="0" rotWithShape="1"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" name="Tijdelijke aanduiding voor titel 5">
            <a:extLst>
              <a:ext uri="{FF2B5EF4-FFF2-40B4-BE49-F238E27FC236}">
                <a16:creationId xmlns:a16="http://schemas.microsoft.com/office/drawing/2014/main" id="{3AC86335-66D4-744A-A169-C1BC973F8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3541087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BC18AAF0-B3B6-E041-BBF5-FA06098243DE}"/>
              </a:ext>
            </a:extLst>
          </p:cNvPr>
          <p:cNvSpPr/>
          <p:nvPr userDrawn="1"/>
        </p:nvSpPr>
        <p:spPr>
          <a:xfrm>
            <a:off x="0" y="-1409075"/>
            <a:ext cx="12192000" cy="7360170"/>
          </a:xfrm>
          <a:prstGeom prst="rect">
            <a:avLst/>
          </a:prstGeom>
          <a:blipFill dpi="0" rotWithShape="1"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3B2D2657-624C-814B-A98F-2FF73AC2386A}"/>
              </a:ext>
            </a:extLst>
          </p:cNvPr>
          <p:cNvSpPr/>
          <p:nvPr userDrawn="1"/>
        </p:nvSpPr>
        <p:spPr>
          <a:xfrm>
            <a:off x="0" y="3807502"/>
            <a:ext cx="12192000" cy="3050499"/>
          </a:xfrm>
          <a:prstGeom prst="rect">
            <a:avLst/>
          </a:prstGeom>
          <a:blipFill dpi="0" rotWithShape="1"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578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8F756-AD33-7ADA-3F10-94A45E7DF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ndertitel 6">
            <a:extLst>
              <a:ext uri="{FF2B5EF4-FFF2-40B4-BE49-F238E27FC236}">
                <a16:creationId xmlns:a16="http://schemas.microsoft.com/office/drawing/2014/main" id="{4F0755B2-A0BE-C563-3AA2-3849B0BED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9393" y="706115"/>
            <a:ext cx="4810466" cy="4901312"/>
          </a:xfrm>
        </p:spPr>
        <p:txBody>
          <a:bodyPr>
            <a:noAutofit/>
          </a:bodyPr>
          <a:lstStyle/>
          <a:p>
            <a:pPr algn="l"/>
            <a:r>
              <a:rPr lang="nl-NL" b="1" dirty="0">
                <a:latin typeface="Century Gothic" panose="020B0502020202020204" pitchFamily="34" charset="0"/>
              </a:rPr>
              <a:t>Dorcas Voedselactie 2025:</a:t>
            </a:r>
          </a:p>
          <a:p>
            <a:pPr algn="l"/>
            <a:r>
              <a:rPr lang="nl-NL" b="1" dirty="0">
                <a:latin typeface="Century Gothic" panose="020B0502020202020204" pitchFamily="34" charset="0"/>
              </a:rPr>
              <a:t>Pak honger en armoede aan!</a:t>
            </a:r>
          </a:p>
          <a:p>
            <a:pPr algn="l"/>
            <a:endParaRPr lang="nl-NL" sz="2000" dirty="0">
              <a:latin typeface="Century Gothic" panose="020B0502020202020204" pitchFamily="34" charset="0"/>
            </a:endParaRPr>
          </a:p>
          <a:p>
            <a:pPr marL="342900" indent="-342900" algn="l">
              <a:buBlip>
                <a:blip r:embed="rId2"/>
              </a:buBlip>
            </a:pPr>
            <a:r>
              <a:rPr lang="nl-NL" sz="2000" dirty="0">
                <a:latin typeface="Century Gothic" panose="020B0502020202020204" pitchFamily="34" charset="0"/>
              </a:rPr>
              <a:t>Een op de tien mensen krijgt door nood en extreme armoede te weinig gezond voedsel binnen.</a:t>
            </a:r>
          </a:p>
          <a:p>
            <a:pPr algn="l"/>
            <a:endParaRPr lang="nl-NL" sz="2000" dirty="0">
              <a:latin typeface="Century Gothic" panose="020B0502020202020204" pitchFamily="34" charset="0"/>
            </a:endParaRPr>
          </a:p>
          <a:p>
            <a:pPr marL="342900" indent="-342900" algn="l">
              <a:buBlip>
                <a:blip r:embed="rId2"/>
              </a:buBlip>
            </a:pPr>
            <a:r>
              <a:rPr lang="nl-NL" sz="2000" dirty="0">
                <a:latin typeface="Century Gothic" panose="020B0502020202020204" pitchFamily="34" charset="0"/>
              </a:rPr>
              <a:t>Armoede laat geen ruimte voor leren en ontwikkelen.</a:t>
            </a:r>
          </a:p>
          <a:p>
            <a:pPr algn="l"/>
            <a:endParaRPr lang="nl-NL" sz="2000" dirty="0">
              <a:latin typeface="Century Gothic" panose="020B0502020202020204" pitchFamily="34" charset="0"/>
            </a:endParaRPr>
          </a:p>
          <a:p>
            <a:pPr marL="342900" indent="-342900" algn="l">
              <a:buBlip>
                <a:blip r:embed="rId2"/>
              </a:buBlip>
            </a:pPr>
            <a:r>
              <a:rPr lang="nl-NL" sz="2000" dirty="0">
                <a:latin typeface="Century Gothic" panose="020B0502020202020204" pitchFamily="34" charset="0"/>
              </a:rPr>
              <a:t>Armoede ontneemt mensen een eerlijke kans.</a:t>
            </a:r>
          </a:p>
          <a:p>
            <a:pPr marL="342900" indent="-342900" algn="l">
              <a:buBlip>
                <a:blip r:embed="rId2"/>
              </a:buBlip>
            </a:pPr>
            <a:endParaRPr lang="nl-NL" sz="2000" dirty="0">
              <a:latin typeface="Century Gothic" panose="020B0502020202020204" pitchFamily="34" charset="0"/>
            </a:endParaRPr>
          </a:p>
        </p:txBody>
      </p:sp>
      <p:pic>
        <p:nvPicPr>
          <p:cNvPr id="3" name="Afbeelding 2" descr="Afbeelding met buitenshuis, hemel, wolk, kleding&#10;&#10;Automatisch gegenereerde beschrijving">
            <a:extLst>
              <a:ext uri="{FF2B5EF4-FFF2-40B4-BE49-F238E27FC236}">
                <a16:creationId xmlns:a16="http://schemas.microsoft.com/office/drawing/2014/main" id="{B98B433C-9EAA-5CF5-3525-9C691159845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52607" y="1559769"/>
            <a:ext cx="5400000" cy="373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851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8F756-AD33-7ADA-3F10-94A45E7DF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ndertitel 6">
            <a:extLst>
              <a:ext uri="{FF2B5EF4-FFF2-40B4-BE49-F238E27FC236}">
                <a16:creationId xmlns:a16="http://schemas.microsoft.com/office/drawing/2014/main" id="{4F0755B2-A0BE-C563-3AA2-3849B0BED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9393" y="706114"/>
            <a:ext cx="4810466" cy="1076033"/>
          </a:xfrm>
        </p:spPr>
        <p:txBody>
          <a:bodyPr>
            <a:noAutofit/>
          </a:bodyPr>
          <a:lstStyle/>
          <a:p>
            <a:pPr algn="l"/>
            <a:r>
              <a:rPr lang="nl-NL" b="1" dirty="0">
                <a:latin typeface="Century Gothic" panose="020B0502020202020204" pitchFamily="34" charset="0"/>
              </a:rPr>
              <a:t>Samen komen we in actie!</a:t>
            </a:r>
          </a:p>
          <a:p>
            <a:pPr algn="l"/>
            <a:endParaRPr lang="nl-NL" sz="2000" dirty="0">
              <a:latin typeface="Century Gothic" panose="020B0502020202020204" pitchFamily="34" charset="0"/>
            </a:endParaRPr>
          </a:p>
          <a:p>
            <a:pPr algn="l"/>
            <a:endParaRPr lang="nl-NL" sz="2000" dirty="0">
              <a:latin typeface="Century Gothic" panose="020B0502020202020204" pitchFamily="34" charset="0"/>
            </a:endParaRPr>
          </a:p>
        </p:txBody>
      </p:sp>
      <p:pic>
        <p:nvPicPr>
          <p:cNvPr id="3" name="Afbeelding 2" descr="Afbeelding met tekst, Graphics, Lettertype, grafische vormgeving&#10;&#10;Automatisch gegenereerde beschrijving">
            <a:extLst>
              <a:ext uri="{FF2B5EF4-FFF2-40B4-BE49-F238E27FC236}">
                <a16:creationId xmlns:a16="http://schemas.microsoft.com/office/drawing/2014/main" id="{E7127ABA-0919-D1B4-2561-097E4E3BCD7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85534" y="1595569"/>
            <a:ext cx="3070728" cy="4320000"/>
          </a:xfrm>
          <a:prstGeom prst="rect">
            <a:avLst/>
          </a:prstGeom>
        </p:spPr>
      </p:pic>
      <p:sp>
        <p:nvSpPr>
          <p:cNvPr id="5" name="Ondertitel 6">
            <a:extLst>
              <a:ext uri="{FF2B5EF4-FFF2-40B4-BE49-F238E27FC236}">
                <a16:creationId xmlns:a16="http://schemas.microsoft.com/office/drawing/2014/main" id="{084D3A03-4BDD-E977-FBCE-C38CE2C18E33}"/>
              </a:ext>
            </a:extLst>
          </p:cNvPr>
          <p:cNvSpPr txBox="1">
            <a:spLocks/>
          </p:cNvSpPr>
          <p:nvPr/>
        </p:nvSpPr>
        <p:spPr>
          <a:xfrm>
            <a:off x="5549859" y="1642292"/>
            <a:ext cx="5842819" cy="43293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Blip>
                <a:blip r:embed="rId3"/>
              </a:buBlip>
            </a:pPr>
            <a:r>
              <a:rPr lang="nl-NL" sz="2000" dirty="0">
                <a:latin typeface="Century Gothic" panose="020B0502020202020204" pitchFamily="34" charset="0"/>
              </a:rPr>
              <a:t>Met duizenden supporters, kerken en vrijwilligers pakken we honger en armoede wereldwijd aan.</a:t>
            </a:r>
          </a:p>
          <a:p>
            <a:pPr algn="l"/>
            <a:endParaRPr lang="nl-NL" sz="2000" dirty="0"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Blip>
                <a:blip r:embed="rId3"/>
              </a:buBlip>
            </a:pPr>
            <a:r>
              <a:rPr lang="nl-NL" sz="2000" dirty="0">
                <a:latin typeface="Century Gothic" panose="020B0502020202020204" pitchFamily="34" charset="0"/>
              </a:rPr>
              <a:t>Via lokale medewerkers in onze projectlanden in Oost-Europa, Oost-Afrika en het Midden-Oosten.</a:t>
            </a:r>
          </a:p>
          <a:p>
            <a:pPr algn="l"/>
            <a:endParaRPr lang="nl-NL" sz="2000" dirty="0"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Blip>
                <a:blip r:embed="rId3"/>
              </a:buBlip>
            </a:pPr>
            <a:r>
              <a:rPr lang="nl-NL" sz="2000" dirty="0">
                <a:latin typeface="Century Gothic" panose="020B0502020202020204" pitchFamily="34" charset="0"/>
              </a:rPr>
              <a:t>We geven een pakket dat niet alleen de honger vandaag, maar ook de armoede op de lange termijn aanpakt.</a:t>
            </a:r>
          </a:p>
          <a:p>
            <a:pPr algn="l"/>
            <a:endParaRPr lang="nl-NL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889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8F756-AD33-7ADA-3F10-94A45E7DF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ndertitel 6">
            <a:extLst>
              <a:ext uri="{FF2B5EF4-FFF2-40B4-BE49-F238E27FC236}">
                <a16:creationId xmlns:a16="http://schemas.microsoft.com/office/drawing/2014/main" id="{4F0755B2-A0BE-C563-3AA2-3849B0BED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9392" y="706115"/>
            <a:ext cx="7854101" cy="744257"/>
          </a:xfrm>
        </p:spPr>
        <p:txBody>
          <a:bodyPr>
            <a:noAutofit/>
          </a:bodyPr>
          <a:lstStyle/>
          <a:p>
            <a:pPr algn="l"/>
            <a:r>
              <a:rPr lang="nl-NL" b="1" dirty="0">
                <a:latin typeface="Century Gothic" panose="020B0502020202020204" pitchFamily="34" charset="0"/>
              </a:rPr>
              <a:t>Geef een pakket!</a:t>
            </a:r>
          </a:p>
          <a:p>
            <a:pPr algn="l"/>
            <a:endParaRPr lang="nl-NL" sz="2000" dirty="0">
              <a:latin typeface="Century Gothic" panose="020B0502020202020204" pitchFamily="34" charset="0"/>
            </a:endParaRPr>
          </a:p>
          <a:p>
            <a:pPr algn="l"/>
            <a:endParaRPr lang="nl-NL" sz="2000" dirty="0">
              <a:latin typeface="Century Gothic" panose="020B0502020202020204" pitchFamily="34" charset="0"/>
            </a:endParaRPr>
          </a:p>
        </p:txBody>
      </p:sp>
      <p:pic>
        <p:nvPicPr>
          <p:cNvPr id="3" name="Afbeelding 2" descr="Afbeelding met tekst, doos, container, Verpakking en etiketten&#10;&#10;Automatisch gegenereerde beschrijving">
            <a:extLst>
              <a:ext uri="{FF2B5EF4-FFF2-40B4-BE49-F238E27FC236}">
                <a16:creationId xmlns:a16="http://schemas.microsoft.com/office/drawing/2014/main" id="{AE022867-A12C-5336-0F7A-363DF1EC3EA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9393" y="1450372"/>
            <a:ext cx="2520000" cy="1441848"/>
          </a:xfrm>
          <a:prstGeom prst="rect">
            <a:avLst/>
          </a:prstGeom>
        </p:spPr>
      </p:pic>
      <p:sp>
        <p:nvSpPr>
          <p:cNvPr id="5" name="Ondertitel 6">
            <a:extLst>
              <a:ext uri="{FF2B5EF4-FFF2-40B4-BE49-F238E27FC236}">
                <a16:creationId xmlns:a16="http://schemas.microsoft.com/office/drawing/2014/main" id="{C5DF4BEB-7B4F-377E-93EA-DBD00C073CB1}"/>
              </a:ext>
            </a:extLst>
          </p:cNvPr>
          <p:cNvSpPr txBox="1">
            <a:spLocks/>
          </p:cNvSpPr>
          <p:nvPr/>
        </p:nvSpPr>
        <p:spPr>
          <a:xfrm>
            <a:off x="3526971" y="1786544"/>
            <a:ext cx="7925636" cy="41943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Blip>
                <a:blip r:embed="rId3"/>
              </a:buBlip>
            </a:pPr>
            <a:r>
              <a:rPr lang="nl-NL" sz="2000" b="1" dirty="0">
                <a:latin typeface="Century Gothic" panose="020B0502020202020204" pitchFamily="34" charset="0"/>
              </a:rPr>
              <a:t>Voedsel bij nood</a:t>
            </a:r>
            <a:br>
              <a:rPr lang="nl-NL" sz="2000" dirty="0">
                <a:latin typeface="Century Gothic" panose="020B0502020202020204" pitchFamily="34" charset="0"/>
              </a:rPr>
            </a:br>
            <a:r>
              <a:rPr lang="nl-NL" sz="2000" dirty="0">
                <a:latin typeface="Century Gothic" panose="020B0502020202020204" pitchFamily="34" charset="0"/>
              </a:rPr>
              <a:t>Helpen mensen in nood direct met voedsel bijvoorbeeld na een natuurramp of oorlog.</a:t>
            </a:r>
          </a:p>
          <a:p>
            <a:pPr algn="l"/>
            <a:endParaRPr lang="nl-NL" sz="2800" dirty="0"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Blip>
                <a:blip r:embed="rId3"/>
              </a:buBlip>
            </a:pPr>
            <a:r>
              <a:rPr lang="nl-NL" sz="2000" b="1" dirty="0">
                <a:latin typeface="Century Gothic" panose="020B0502020202020204" pitchFamily="34" charset="0"/>
              </a:rPr>
              <a:t>Voedsel verbouwen</a:t>
            </a:r>
            <a:br>
              <a:rPr lang="nl-NL" sz="2000" dirty="0">
                <a:latin typeface="Century Gothic" panose="020B0502020202020204" pitchFamily="34" charset="0"/>
              </a:rPr>
            </a:br>
            <a:r>
              <a:rPr lang="nl-NL" sz="2000" dirty="0">
                <a:latin typeface="Century Gothic" panose="020B0502020202020204" pitchFamily="34" charset="0"/>
              </a:rPr>
              <a:t>Help mensen voedsel te verbouwen met gereedschappen, zaden en trainingen. </a:t>
            </a:r>
          </a:p>
          <a:p>
            <a:pPr algn="l"/>
            <a:endParaRPr lang="nl-NL" sz="2800" dirty="0"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Blip>
                <a:blip r:embed="rId3"/>
              </a:buBlip>
            </a:pPr>
            <a:r>
              <a:rPr lang="nl-NL" sz="2000" b="1" dirty="0">
                <a:latin typeface="Century Gothic" panose="020B0502020202020204" pitchFamily="34" charset="0"/>
              </a:rPr>
              <a:t>Voedsel verdienen</a:t>
            </a:r>
            <a:br>
              <a:rPr lang="nl-NL" sz="2000" dirty="0">
                <a:latin typeface="Century Gothic" panose="020B0502020202020204" pitchFamily="34" charset="0"/>
              </a:rPr>
            </a:br>
            <a:r>
              <a:rPr lang="nl-NL" sz="2000" dirty="0">
                <a:latin typeface="Century Gothic" panose="020B0502020202020204" pitchFamily="34" charset="0"/>
              </a:rPr>
              <a:t>Geef mensen in kwetsbare situaties een </a:t>
            </a:r>
            <a:r>
              <a:rPr lang="nl-NL" sz="2000" dirty="0" err="1">
                <a:latin typeface="Century Gothic" panose="020B0502020202020204" pitchFamily="34" charset="0"/>
              </a:rPr>
              <a:t>vaktraining</a:t>
            </a:r>
            <a:r>
              <a:rPr lang="nl-NL" sz="2000" dirty="0">
                <a:latin typeface="Century Gothic" panose="020B0502020202020204" pitchFamily="34" charset="0"/>
              </a:rPr>
              <a:t> en hulp bij het opstarten van een bedrijf.</a:t>
            </a:r>
          </a:p>
          <a:p>
            <a:pPr algn="l"/>
            <a:endParaRPr lang="nl-NL" sz="2000" dirty="0">
              <a:latin typeface="Century Gothic" panose="020B0502020202020204" pitchFamily="34" charset="0"/>
            </a:endParaRPr>
          </a:p>
        </p:txBody>
      </p:sp>
      <p:pic>
        <p:nvPicPr>
          <p:cNvPr id="7" name="Afbeelding 6" descr="Afbeelding met tekst, Verpakking en etiketten, container, karton&#10;&#10;Automatisch gegenereerde beschrijving">
            <a:extLst>
              <a:ext uri="{FF2B5EF4-FFF2-40B4-BE49-F238E27FC236}">
                <a16:creationId xmlns:a16="http://schemas.microsoft.com/office/drawing/2014/main" id="{DA050683-8920-E958-87A9-E6E36CCF34E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9393" y="3025181"/>
            <a:ext cx="2520000" cy="1446513"/>
          </a:xfrm>
          <a:prstGeom prst="rect">
            <a:avLst/>
          </a:prstGeom>
        </p:spPr>
      </p:pic>
      <p:pic>
        <p:nvPicPr>
          <p:cNvPr id="9" name="Afbeelding 8" descr="Afbeelding met tekst, Verpakking en etiketten, karton, doos&#10;&#10;Automatisch gegenereerde beschrijving">
            <a:extLst>
              <a:ext uri="{FF2B5EF4-FFF2-40B4-BE49-F238E27FC236}">
                <a16:creationId xmlns:a16="http://schemas.microsoft.com/office/drawing/2014/main" id="{4EE40385-980D-25ED-0E92-6AA9E79CFB5B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9393" y="4604655"/>
            <a:ext cx="2520000" cy="154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926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ndertitel 6">
            <a:extLst>
              <a:ext uri="{FF2B5EF4-FFF2-40B4-BE49-F238E27FC236}">
                <a16:creationId xmlns:a16="http://schemas.microsoft.com/office/drawing/2014/main" id="{8DF549BE-4E73-624C-7D62-95000B81E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694" y="1470581"/>
            <a:ext cx="6202836" cy="4654789"/>
          </a:xfrm>
        </p:spPr>
        <p:txBody>
          <a:bodyPr>
            <a:normAutofit/>
          </a:bodyPr>
          <a:lstStyle/>
          <a:p>
            <a:pPr algn="l"/>
            <a:r>
              <a:rPr lang="nl-NL" b="1" dirty="0">
                <a:latin typeface="Century Gothic" panose="020B0502020202020204" pitchFamily="34" charset="0"/>
              </a:rPr>
              <a:t>Dorcas Voedselactie 2025</a:t>
            </a:r>
          </a:p>
          <a:p>
            <a:pPr marL="342900" indent="-342900" algn="l">
              <a:buBlip>
                <a:blip r:embed="rId2"/>
              </a:buBlip>
            </a:pPr>
            <a:endParaRPr lang="nl-NL" sz="2000" dirty="0">
              <a:latin typeface="Century Gothic" panose="020B0502020202020204" pitchFamily="34" charset="0"/>
            </a:endParaRPr>
          </a:p>
          <a:p>
            <a:pPr marL="342900" indent="-342900" algn="l">
              <a:buBlip>
                <a:blip r:embed="rId2"/>
              </a:buBlip>
            </a:pPr>
            <a:r>
              <a:rPr lang="nl-NL" sz="2000" dirty="0">
                <a:latin typeface="Century Gothic" panose="020B0502020202020204" pitchFamily="34" charset="0"/>
              </a:rPr>
              <a:t>Dorcas is een christelijke, internationale organisatie voor ontwikkelingssamenwerking.</a:t>
            </a:r>
          </a:p>
          <a:p>
            <a:pPr algn="l"/>
            <a:endParaRPr lang="nl-NL" sz="2000" dirty="0">
              <a:latin typeface="Century Gothic" panose="020B0502020202020204" pitchFamily="34" charset="0"/>
            </a:endParaRPr>
          </a:p>
          <a:p>
            <a:pPr marL="342900" indent="-342900" algn="l">
              <a:buBlip>
                <a:blip r:embed="rId2"/>
              </a:buBlip>
            </a:pPr>
            <a:r>
              <a:rPr lang="nl-NL" sz="2000" dirty="0">
                <a:latin typeface="Century Gothic" panose="020B0502020202020204" pitchFamily="34" charset="0"/>
              </a:rPr>
              <a:t>Wij geven noodhulp en zorgen voor ontwikkelingshulp voor de lange termijn.</a:t>
            </a:r>
          </a:p>
          <a:p>
            <a:pPr marL="342900" indent="-342900" algn="l">
              <a:buBlip>
                <a:blip r:embed="rId2"/>
              </a:buBlip>
            </a:pPr>
            <a:endParaRPr lang="nl-NL" sz="2000" dirty="0">
              <a:latin typeface="Century Gothic" panose="020B0502020202020204" pitchFamily="34" charset="0"/>
            </a:endParaRPr>
          </a:p>
          <a:p>
            <a:pPr algn="l"/>
            <a:r>
              <a:rPr lang="nl-NL" sz="2000" dirty="0">
                <a:latin typeface="Century Gothic" panose="020B0502020202020204" pitchFamily="34" charset="0"/>
              </a:rPr>
              <a:t>Kijk voor meer informatie op dorcas.nl/voedselactie.</a:t>
            </a:r>
          </a:p>
        </p:txBody>
      </p:sp>
      <p:pic>
        <p:nvPicPr>
          <p:cNvPr id="3" name="Afbeelding 2" descr="Afbeelding met kleding, buitenshuis, persoon, groente&#10;&#10;Door AI gegenereerde inhoud is mogelijk onjuist.">
            <a:extLst>
              <a:ext uri="{FF2B5EF4-FFF2-40B4-BE49-F238E27FC236}">
                <a16:creationId xmlns:a16="http://schemas.microsoft.com/office/drawing/2014/main" id="{78713983-3930-2AAA-E2FF-5302F381BD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836" y="790421"/>
            <a:ext cx="3515907" cy="527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26175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7d82dc8-1985-48cb-8241-8cf54c87f271" xsi:nil="true"/>
    <lcf76f155ced4ddcb4097134ff3c332f xmlns="8408ad3c-1258-4bcd-bc8b-0dd2c20a607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999DA865ADD8419A2CEAC828CF501D" ma:contentTypeVersion="45" ma:contentTypeDescription="Create a new document." ma:contentTypeScope="" ma:versionID="389e301435455fa8bba3b16ac378ae06">
  <xsd:schema xmlns:xsd="http://www.w3.org/2001/XMLSchema" xmlns:xs="http://www.w3.org/2001/XMLSchema" xmlns:p="http://schemas.microsoft.com/office/2006/metadata/properties" xmlns:ns2="a7d82dc8-1985-48cb-8241-8cf54c87f271" xmlns:ns3="8408ad3c-1258-4bcd-bc8b-0dd2c20a6078" targetNamespace="http://schemas.microsoft.com/office/2006/metadata/properties" ma:root="true" ma:fieldsID="d1371f89971e0634d04295824bbf171c" ns2:_="" ns3:_="">
    <xsd:import namespace="a7d82dc8-1985-48cb-8241-8cf54c87f271"/>
    <xsd:import namespace="8408ad3c-1258-4bcd-bc8b-0dd2c20a6078"/>
    <xsd:element name="properties">
      <xsd:complexType>
        <xsd:sequence>
          <xsd:element name="documentManagement">
            <xsd:complexType>
              <xsd:all>
                <xsd:element ref="ns2:SharedWithDetail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82dc8-1985-48cb-8241-8cf54c87f271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af708945-24e8-4052-acb1-8a782901ea58}" ma:internalName="TaxCatchAll" ma:showField="CatchAllData" ma:web="a7d82dc8-1985-48cb-8241-8cf54c87f2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08ad3c-1258-4bcd-bc8b-0dd2c20a6078" elementFormDefault="qualified">
    <xsd:import namespace="http://schemas.microsoft.com/office/2006/documentManagement/types"/>
    <xsd:import namespace="http://schemas.microsoft.com/office/infopath/2007/PartnerControls"/>
    <xsd:element name="MediaServiceLocation" ma:index="9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b4b1d0a-d5e6-4788-b813-28d6ed2ab5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AF5734-74AE-4931-BA7C-157D9A6BA3C9}">
  <ds:schemaRefs>
    <ds:schemaRef ds:uri="19f63a05-d047-4d6f-8d8b-8bd14638ee4f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efc5e35d-4dc8-4347-861e-9d4fdc59b650"/>
    <ds:schemaRef ds:uri="http://purl.org/dc/terms/"/>
    <ds:schemaRef ds:uri="eaac51ea-ee71-47b9-a289-d5871d6dfcb7"/>
    <ds:schemaRef ds:uri="e614557f-5382-4ad4-96f3-f73d601965c1"/>
    <ds:schemaRef ds:uri="a7d82dc8-1985-48cb-8241-8cf54c87f271"/>
    <ds:schemaRef ds:uri="8408ad3c-1258-4bcd-bc8b-0dd2c20a6078"/>
  </ds:schemaRefs>
</ds:datastoreItem>
</file>

<file path=customXml/itemProps2.xml><?xml version="1.0" encoding="utf-8"?>
<ds:datastoreItem xmlns:ds="http://schemas.openxmlformats.org/officeDocument/2006/customXml" ds:itemID="{27B450CB-A820-496E-8B9B-4675C60D72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d82dc8-1985-48cb-8241-8cf54c87f271"/>
    <ds:schemaRef ds:uri="8408ad3c-1258-4bcd-bc8b-0dd2c20a60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AF3690F-FF54-47F6-B80D-AEA0FCB9844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191</Words>
  <Application>Microsoft Office PowerPoint</Application>
  <PresentationFormat>Breedbeeld</PresentationFormat>
  <Paragraphs>27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Kantoorthema</vt:lpstr>
      <vt:lpstr>Aangepast ontwerp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Christine Maes | Pieters Media</dc:creator>
  <cp:lastModifiedBy>Rosita van Eerde</cp:lastModifiedBy>
  <cp:revision>15</cp:revision>
  <dcterms:created xsi:type="dcterms:W3CDTF">2020-09-18T13:13:51Z</dcterms:created>
  <dcterms:modified xsi:type="dcterms:W3CDTF">2025-09-15T09:07:56Z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0x01010005999DA865ADD8419A2CEAC828CF501D</vt:lpwstr>
  </property>
  <property fmtid="{D5CDD505-2E9C-101B-9397-08002B2CF9AE}" pid="3" name="Order">
    <vt:r8>8310800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</Properties>
</file>